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FF69-08AD-414C-9629-07845A2D8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EC57D-BC5D-4B41-A947-CF67B076F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B2F13-7514-4F00-AFCE-CA65057B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A8B67-89A1-47A6-AB6D-6FC180F6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45F0-EAC2-4083-B56D-7C3013FD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060B-61CD-4369-96A4-F670EB0B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A3434-58C1-4C8A-92FF-541D91973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1A16-9E99-412C-A80C-26D40E7B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8A79A-C558-4ACF-8F11-DCA7404E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00B10-BD47-464F-B8F1-2BAFE847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2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75AAC-B435-4747-B314-A99F232EB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2C51E-A018-47FD-A671-3FAAE98F5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B41BC-69BA-4124-BBCA-EE09BB4C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3F62E-3ABA-4903-9845-F5093C96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5BFF1-F102-4D42-8161-CF236740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EF45-F578-418F-9EEA-8736D339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1E85E-29AB-4187-8E0F-2DCD7473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4BDDE-878F-4C81-9EB8-3F85C3D2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55374-E250-4B61-A4CA-ADF8627A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6F7E6-2660-4EAC-BD0E-373FC70C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8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F459-3C72-46C6-8979-4927A747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7EE95-654F-4362-A870-0566834C1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9FD8B-9086-43CA-97B6-D385C03A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EFBA9-7997-4451-951A-CCCC8B4C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58B43-06A4-496D-A07B-A0FF4A6B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5618-24F8-4FEF-AC5E-4B7C6070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FBAA-AA8E-4E85-9436-8A1B6457E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61840-4CDD-4EDD-89DC-B1D19FB5D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E8046-EE5E-4CC1-92A4-5B033D78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91A01-5AD7-4857-8BF5-9EA18BB1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657AD-6535-4537-806C-0916029DA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364C-BAA9-4567-8197-62B25B86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3C685-2475-46A8-B448-4468332C5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78BE0-F1EA-4F5D-8F18-341188B39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976BE-CCD4-41A0-B0BC-7C39E20E1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1FE18-C137-404C-B297-0F4F05630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E9CEA-4159-4517-A2B0-77F676A3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43717-5E99-4BBF-AC19-5F9406C0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48930-E6DC-4F56-B166-D774A1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7A2C-91CA-4371-A202-F04A0BF3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47F5D-AE4D-4319-86F0-2585883E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87708-4C81-4FA3-80C4-3BAEA7BF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A5F7B-3F17-4935-9813-F0039119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451C1-799B-4F3D-84A3-BB5E242C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03444-0EF9-42F2-9EB0-9F13878E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0D110-33F2-41E6-B92D-A0E4D4B7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D54C-360E-4D85-89EA-2EF6E234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F561D-53A0-4EE6-B8CA-437CF2E47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4B1D4-8FE0-45A4-A81C-38B748724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636C7-2FD4-4170-8774-49BE89B7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1304A-D894-4A3C-AC7F-BE55E24A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17257-6094-461B-A082-9D2DEBE9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1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FE7CB-2C63-44D3-9759-52B466C4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F4AC4-B0E2-48A4-98E7-E8DF5951E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911B1-26C0-4714-8E35-D64A2B5EF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AF87C-D372-428A-91AB-DC0F1274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6FF51-D998-4332-A62F-F6A0318C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8ABDB-7417-48CE-BF42-7483B831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8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B96F7-CB8B-472C-B950-514653CB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18584-3A10-4A8E-937A-6B857E434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035C6-14D5-43BA-BD57-5BB101725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6091-F758-4D3A-A6D9-B620F80853B1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A69C3-7F5E-4C6F-B298-BF879CFF7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14FE9-EA35-48A6-86F8-4BB341497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B465-C16A-4D01-939B-472974AD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09293-114C-4B6D-A901-5CF157A98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 ARES FALL SET 2021</a:t>
            </a:r>
            <a:br>
              <a:rPr lang="en-US" dirty="0"/>
            </a:br>
            <a:r>
              <a:rPr lang="en-US" dirty="0"/>
              <a:t>October 2, 2021</a:t>
            </a:r>
            <a:br>
              <a:rPr lang="en-US" dirty="0"/>
            </a:br>
            <a:r>
              <a:rPr lang="en-US" dirty="0"/>
              <a:t>0800-1200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38755-9CF7-4F90-AE9B-AB2A69FB0F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5ED9-3EA8-4382-BB72-5BB1FE99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95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Practice</a:t>
            </a:r>
            <a:br>
              <a:rPr lang="en-US" dirty="0"/>
            </a:br>
            <a:r>
              <a:rPr lang="en-US" dirty="0"/>
              <a:t>Lik</a:t>
            </a:r>
            <a:r>
              <a:rPr lang="en-US" sz="3600" dirty="0"/>
              <a:t>e the hokey pokey, it </a:t>
            </a:r>
            <a:r>
              <a:rPr lang="en-US" sz="3600" b="1" u="sng" dirty="0"/>
              <a:t>is</a:t>
            </a:r>
            <a:r>
              <a:rPr lang="en-US" sz="3600" dirty="0"/>
              <a:t> what it’s all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B641-D81E-4661-8DFD-7659FEBC3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/>
              <a:t>Practice does not make perfect. Only perfect practice makes perfect.</a:t>
            </a:r>
          </a:p>
          <a:p>
            <a:pPr lvl="1"/>
            <a:r>
              <a:rPr lang="en-US" dirty="0"/>
              <a:t>Vince Lombardi</a:t>
            </a:r>
          </a:p>
          <a:p>
            <a:pPr lvl="1"/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To become really good at anything, you have to practice and repeat, practice and repeat, until the technique becomes intuitive.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Paulo Coelho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6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7C17-A973-4467-99DC-BD30D2FA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880D-D680-45F3-A5C8-64203E9BF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Activate as many counties as possible</a:t>
            </a:r>
          </a:p>
          <a:p>
            <a:r>
              <a:rPr lang="en-US" dirty="0"/>
              <a:t>Practice deployment of ARES teams into the field</a:t>
            </a:r>
          </a:p>
          <a:p>
            <a:r>
              <a:rPr lang="en-US" dirty="0"/>
              <a:t>Practice communications procedures &amp; techniques on statewide, regional and local levels</a:t>
            </a:r>
          </a:p>
        </p:txBody>
      </p:sp>
    </p:spTree>
    <p:extLst>
      <p:ext uri="{BB962C8B-B14F-4D97-AF65-F5344CB8AC3E}">
        <p14:creationId xmlns:p14="http://schemas.microsoft.com/office/powerpoint/2010/main" val="198047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43E2-7AF7-4CB8-9F95-F18EA282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60A9D-9C15-4783-8A18-7D39E5B4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Whatever you want to imagine. It is really irrelevant. </a:t>
            </a:r>
          </a:p>
        </p:txBody>
      </p:sp>
    </p:spTree>
    <p:extLst>
      <p:ext uri="{BB962C8B-B14F-4D97-AF65-F5344CB8AC3E}">
        <p14:creationId xmlns:p14="http://schemas.microsoft.com/office/powerpoint/2010/main" val="376972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9AC3-473B-4A53-AA8F-66D21688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2DE04-0CF2-47F8-A65F-591B2FC18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ARES Net activates at 0800 and begins a version of the former Covid welfare net (SET Welfare Net [</a:t>
            </a:r>
            <a:r>
              <a:rPr lang="en-US" dirty="0" err="1"/>
              <a:t>SETWeN</a:t>
            </a:r>
            <a:r>
              <a:rPr lang="en-US" dirty="0"/>
              <a:t>]).</a:t>
            </a:r>
            <a:r>
              <a:rPr lang="en-US" dirty="0">
                <a:highlight>
                  <a:srgbClr val="FFFF00"/>
                </a:highlight>
              </a:rPr>
              <a:t> Local VHF/UHF nets are also encouraged.</a:t>
            </a:r>
          </a:p>
          <a:p>
            <a:r>
              <a:rPr lang="en-US" dirty="0" err="1"/>
              <a:t>SETWeN</a:t>
            </a:r>
            <a:r>
              <a:rPr lang="en-US" dirty="0"/>
              <a:t> transitions at 0900 primarily to an ARES net, and continues until 1200</a:t>
            </a:r>
          </a:p>
          <a:p>
            <a:r>
              <a:rPr lang="en-US" dirty="0"/>
              <a:t>Each district operation will send at least 1 message to each other district in the state, </a:t>
            </a:r>
            <a:r>
              <a:rPr lang="en-US" b="1" u="sng" dirty="0">
                <a:highlight>
                  <a:srgbClr val="FFFF00"/>
                </a:highlight>
              </a:rPr>
              <a:t>utilizing a designated district contact station. </a:t>
            </a:r>
            <a:r>
              <a:rPr lang="en-US" dirty="0"/>
              <a:t> Up to 14 messages per district. Message to be short and request a response/reply. Traffic to be managed by the NCS can be in any form: voice, digital, CW. Must leave the district by RF.</a:t>
            </a:r>
          </a:p>
          <a:p>
            <a:r>
              <a:rPr lang="en-US" dirty="0"/>
              <a:t>Achieve all this in 4 hours.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3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70FA-95E2-4C98-B227-D07771E8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DCD7-FDFB-4194-9BCC-5A03D5A6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Organized participation from all districts (DECs)</a:t>
            </a:r>
          </a:p>
          <a:p>
            <a:r>
              <a:rPr lang="en-US" dirty="0"/>
              <a:t>ARES Net Control Operators and back ups (Usual suspects, nominees)</a:t>
            </a:r>
          </a:p>
          <a:p>
            <a:r>
              <a:rPr lang="en-US" dirty="0"/>
              <a:t>Promotion to all who participated, heard, dreamed or never knew about the CWN (everybody needs to own this locally.)</a:t>
            </a:r>
          </a:p>
          <a:p>
            <a:r>
              <a:rPr lang="en-US" dirty="0"/>
              <a:t>Identify district contact station and back ups. </a:t>
            </a:r>
          </a:p>
        </p:txBody>
      </p:sp>
    </p:spTree>
    <p:extLst>
      <p:ext uri="{BB962C8B-B14F-4D97-AF65-F5344CB8AC3E}">
        <p14:creationId xmlns:p14="http://schemas.microsoft.com/office/powerpoint/2010/main" val="4957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E9AB-1F06-4948-B9E4-E6AA2D25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150E0-4223-4B44-9F05-A8F842F34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43" y="1542566"/>
            <a:ext cx="10515600" cy="774962"/>
          </a:xfrm>
        </p:spPr>
        <p:txBody>
          <a:bodyPr>
            <a:normAutofit/>
          </a:bodyPr>
          <a:lstStyle/>
          <a:p>
            <a:r>
              <a:rPr lang="en-US" sz="2000" dirty="0"/>
              <a:t>0800: SET Welfare Net begins; Setup for those groups deploying begins/continues</a:t>
            </a:r>
          </a:p>
          <a:p>
            <a:r>
              <a:rPr lang="en-US" sz="2000" dirty="0"/>
              <a:t>0900: </a:t>
            </a:r>
            <a:r>
              <a:rPr lang="en-US" sz="2000" dirty="0" err="1"/>
              <a:t>SETWeN</a:t>
            </a:r>
            <a:r>
              <a:rPr lang="en-US" sz="2000" dirty="0"/>
              <a:t> transitions to the </a:t>
            </a:r>
            <a:r>
              <a:rPr lang="en-US" sz="2000" dirty="0" err="1"/>
              <a:t>SETNet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79C4E9-5FAD-4494-9E3A-3D0F90F4B5A9}"/>
              </a:ext>
            </a:extLst>
          </p:cNvPr>
          <p:cNvSpPr txBox="1"/>
          <p:nvPr/>
        </p:nvSpPr>
        <p:spPr>
          <a:xfrm>
            <a:off x="263684" y="3968426"/>
            <a:ext cx="5229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SETNet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NCS establishes communications with </a:t>
            </a:r>
            <a:r>
              <a:rPr lang="en-US" dirty="0">
                <a:highlight>
                  <a:srgbClr val="FFFF00"/>
                </a:highlight>
              </a:rPr>
              <a:t>District Reps</a:t>
            </a:r>
          </a:p>
          <a:p>
            <a:pPr marL="285750" indent="-285750">
              <a:buFontTx/>
              <a:buChar char="-"/>
            </a:pPr>
            <a:r>
              <a:rPr lang="en-US" dirty="0"/>
              <a:t>Messages passed to/from districts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7E1105-6223-462B-8230-3D87A3BDB63D}"/>
              </a:ext>
            </a:extLst>
          </p:cNvPr>
          <p:cNvSpPr txBox="1"/>
          <p:nvPr/>
        </p:nvSpPr>
        <p:spPr>
          <a:xfrm>
            <a:off x="6576969" y="3968426"/>
            <a:ext cx="4949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Local/District Level Net</a:t>
            </a:r>
          </a:p>
          <a:p>
            <a:pPr marL="285750" indent="-285750">
              <a:buFontTx/>
              <a:buChar char="-"/>
            </a:pPr>
            <a:r>
              <a:rPr lang="en-US" dirty="0"/>
              <a:t>Events or District Nets begin</a:t>
            </a:r>
          </a:p>
          <a:p>
            <a:pPr marL="285750" indent="-285750">
              <a:buFontTx/>
              <a:buChar char="-"/>
            </a:pPr>
            <a:r>
              <a:rPr lang="en-US" dirty="0"/>
              <a:t>Messages given to District Reps to be sent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Messages from </a:t>
            </a:r>
            <a:r>
              <a:rPr lang="en-US" dirty="0" err="1"/>
              <a:t>SETNet</a:t>
            </a:r>
            <a:r>
              <a:rPr lang="en-US" dirty="0"/>
              <a:t> passed to district addressee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5386299-8231-4EC3-939A-40963259D5F3}"/>
              </a:ext>
            </a:extLst>
          </p:cNvPr>
          <p:cNvSpPr/>
          <p:nvPr/>
        </p:nvSpPr>
        <p:spPr>
          <a:xfrm>
            <a:off x="6478944" y="37927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5B621B9-A16A-4F11-B18B-9FD8C4C9D6B0}"/>
              </a:ext>
            </a:extLst>
          </p:cNvPr>
          <p:cNvSpPr/>
          <p:nvPr/>
        </p:nvSpPr>
        <p:spPr>
          <a:xfrm rot="10800000">
            <a:off x="4384347" y="37261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80AAC31-D937-44B4-83BE-E80749C1E76F}"/>
              </a:ext>
            </a:extLst>
          </p:cNvPr>
          <p:cNvSpPr/>
          <p:nvPr/>
        </p:nvSpPr>
        <p:spPr>
          <a:xfrm rot="5400000">
            <a:off x="5412018" y="2994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44BDE1-C260-4450-84DB-DBC4B91DEDE2}"/>
              </a:ext>
            </a:extLst>
          </p:cNvPr>
          <p:cNvSpPr txBox="1"/>
          <p:nvPr/>
        </p:nvSpPr>
        <p:spPr>
          <a:xfrm>
            <a:off x="676743" y="6006517"/>
            <a:ext cx="255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1200: SET Net Secures</a:t>
            </a:r>
          </a:p>
        </p:txBody>
      </p:sp>
    </p:spTree>
    <p:extLst>
      <p:ext uri="{BB962C8B-B14F-4D97-AF65-F5344CB8AC3E}">
        <p14:creationId xmlns:p14="http://schemas.microsoft.com/office/powerpoint/2010/main" val="203787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E9AB-1F06-4948-B9E4-E6AA2D25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Participants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185300B-AE94-4D52-85FD-CD87FC16A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72861"/>
              </p:ext>
            </p:extLst>
          </p:nvPr>
        </p:nvGraphicFramePr>
        <p:xfrm>
          <a:off x="2032000" y="719665"/>
          <a:ext cx="9024690" cy="443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115">
                  <a:extLst>
                    <a:ext uri="{9D8B030D-6E8A-4147-A177-3AD203B41FA5}">
                      <a16:colId xmlns:a16="http://schemas.microsoft.com/office/drawing/2014/main" val="2522869503"/>
                    </a:ext>
                  </a:extLst>
                </a:gridCol>
                <a:gridCol w="1504115">
                  <a:extLst>
                    <a:ext uri="{9D8B030D-6E8A-4147-A177-3AD203B41FA5}">
                      <a16:colId xmlns:a16="http://schemas.microsoft.com/office/drawing/2014/main" val="3749470718"/>
                    </a:ext>
                  </a:extLst>
                </a:gridCol>
                <a:gridCol w="1504115">
                  <a:extLst>
                    <a:ext uri="{9D8B030D-6E8A-4147-A177-3AD203B41FA5}">
                      <a16:colId xmlns:a16="http://schemas.microsoft.com/office/drawing/2014/main" val="135184277"/>
                    </a:ext>
                  </a:extLst>
                </a:gridCol>
                <a:gridCol w="1504115">
                  <a:extLst>
                    <a:ext uri="{9D8B030D-6E8A-4147-A177-3AD203B41FA5}">
                      <a16:colId xmlns:a16="http://schemas.microsoft.com/office/drawing/2014/main" val="3272110223"/>
                    </a:ext>
                  </a:extLst>
                </a:gridCol>
                <a:gridCol w="1504115">
                  <a:extLst>
                    <a:ext uri="{9D8B030D-6E8A-4147-A177-3AD203B41FA5}">
                      <a16:colId xmlns:a16="http://schemas.microsoft.com/office/drawing/2014/main" val="899155960"/>
                    </a:ext>
                  </a:extLst>
                </a:gridCol>
                <a:gridCol w="1504115">
                  <a:extLst>
                    <a:ext uri="{9D8B030D-6E8A-4147-A177-3AD203B41FA5}">
                      <a16:colId xmlns:a16="http://schemas.microsoft.com/office/drawing/2014/main" val="1009339518"/>
                    </a:ext>
                  </a:extLst>
                </a:gridCol>
              </a:tblGrid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Rep.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Satellite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03205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KB9APW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85963"/>
                  </a:ext>
                </a:extLst>
              </a:tr>
              <a:tr h="78786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NF9D/W0LEN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315704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K9DRW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918334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W9PFD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758003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N9WEW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822306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KC9WZO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580973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WB9QPM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23467"/>
                  </a:ext>
                </a:extLst>
              </a:tr>
              <a:tr h="456462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WA9APQ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2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93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E9AB-1F06-4948-B9E4-E6AA2D25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150E0-4223-4B44-9F05-A8F842F34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http://wb9qpm.org/~w9dsr/SET_2021/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4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405</Words>
  <Application>Microsoft Office PowerPoint</Application>
  <PresentationFormat>Widescreen</PresentationFormat>
  <Paragraphs>74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IL ARES FALL SET 2021 October 2, 2021 0800-1200</vt:lpstr>
      <vt:lpstr>Practice Like the hokey pokey, it is what it’s all about</vt:lpstr>
      <vt:lpstr>SET Goals</vt:lpstr>
      <vt:lpstr>Scenario</vt:lpstr>
      <vt:lpstr>Timeline and Tasks</vt:lpstr>
      <vt:lpstr>Resources needed</vt:lpstr>
      <vt:lpstr>SET Flow</vt:lpstr>
      <vt:lpstr>Participants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ARES FALL SET 2021 October 2, 2021</dc:title>
  <dc:creator>John Zelz</dc:creator>
  <cp:lastModifiedBy>John Zelz</cp:lastModifiedBy>
  <cp:revision>8</cp:revision>
  <dcterms:created xsi:type="dcterms:W3CDTF">2021-08-19T21:21:20Z</dcterms:created>
  <dcterms:modified xsi:type="dcterms:W3CDTF">2021-09-30T15:12:20Z</dcterms:modified>
</cp:coreProperties>
</file>